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315" r:id="rId2"/>
    <p:sldId id="319" r:id="rId3"/>
    <p:sldId id="299" r:id="rId4"/>
    <p:sldId id="262" r:id="rId5"/>
    <p:sldId id="308" r:id="rId6"/>
    <p:sldId id="266" r:id="rId7"/>
    <p:sldId id="314" r:id="rId8"/>
    <p:sldId id="317" r:id="rId9"/>
    <p:sldId id="270" r:id="rId10"/>
    <p:sldId id="281" r:id="rId11"/>
    <p:sldId id="32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7392C5-7FBA-8E1A-F38B-3DFF2F318D70}" name="Guest User" initials="GU" userId="S::urn:spo:anon#9188509f241576e7ab0bc3cbd5f120cb10ccf6abeefc678d92f4499a7ce8fbee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1F6"/>
    <a:srgbClr val="40BAD2"/>
    <a:srgbClr val="F2F2F2"/>
    <a:srgbClr val="485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28" autoAdjust="0"/>
  </p:normalViewPr>
  <p:slideViewPr>
    <p:cSldViewPr snapToGrid="0">
      <p:cViewPr varScale="1">
        <p:scale>
          <a:sx n="70" d="100"/>
          <a:sy n="70" d="100"/>
        </p:scale>
        <p:origin x="5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6988194175197E-3"/>
          <c:y val="4.5406367487350732E-2"/>
          <c:w val="0.98967997093028703"/>
          <c:h val="0.836096339505717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663-477E-AAAC-6694EFB610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63-477E-AAAC-6694EFB610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663-477E-AAAC-6694EFB610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63-477E-AAAC-6694EFB61070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3.1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663-477E-AAAC-6694EFB61070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3.2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663-477E-AAAC-6694EFB6107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2000" b="1" dirty="0"/>
                      <a:t>3.5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663-477E-AAAC-6694EFB6107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0C9E40D-7C2D-4F77-AA1D-5E045AF5D560}" type="VALUE">
                      <a:rPr lang="en-US" sz="2000" b="1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63-477E-AAAC-6694EFB610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Physical Well-Being</c:v>
                </c:pt>
                <c:pt idx="1">
                  <c:v>Social Well-Being</c:v>
                </c:pt>
                <c:pt idx="2">
                  <c:v>Intellectual Well-Being</c:v>
                </c:pt>
                <c:pt idx="3">
                  <c:v>Personal Well-Being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3.05</c:v>
                </c:pt>
                <c:pt idx="1">
                  <c:v>3.17</c:v>
                </c:pt>
                <c:pt idx="2">
                  <c:v>3.52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3-477E-AAAC-6694EFB61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3434831"/>
        <c:axId val="1463437327"/>
      </c:barChart>
      <c:catAx>
        <c:axId val="1463434831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437327"/>
        <c:crosses val="autoZero"/>
        <c:auto val="1"/>
        <c:lblAlgn val="ctr"/>
        <c:lblOffset val="100"/>
        <c:noMultiLvlLbl val="0"/>
      </c:catAx>
      <c:valAx>
        <c:axId val="1463437327"/>
        <c:scaling>
          <c:orientation val="minMax"/>
          <c:max val="6"/>
        </c:scaling>
        <c:delete val="1"/>
        <c:axPos val="r"/>
        <c:numFmt formatCode="General" sourceLinked="1"/>
        <c:majorTickMark val="out"/>
        <c:minorTickMark val="none"/>
        <c:tickLblPos val="nextTo"/>
        <c:crossAx val="1463434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6988194175197E-3"/>
          <c:y val="4.5406367487350732E-2"/>
          <c:w val="0.98967997093028703"/>
          <c:h val="0.836096339505717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663-477E-AAAC-6694EFB6107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63-477E-AAAC-6694EFB6107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663-477E-AAAC-6694EFB6107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63-477E-AAAC-6694EFB61070}"/>
              </c:ext>
            </c:extLst>
          </c:dPt>
          <c:cat>
            <c:strRef>
              <c:f>Sheet1!$A$2:$A$5</c:f>
              <c:strCache>
                <c:ptCount val="4"/>
                <c:pt idx="0">
                  <c:v>Physical Well-Being</c:v>
                </c:pt>
                <c:pt idx="1">
                  <c:v>Social Well-Being</c:v>
                </c:pt>
                <c:pt idx="2">
                  <c:v>Intellectual Well-Being</c:v>
                </c:pt>
                <c:pt idx="3">
                  <c:v>Personal Well-Being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3.05</c:v>
                </c:pt>
                <c:pt idx="1">
                  <c:v>3.17</c:v>
                </c:pt>
                <c:pt idx="2">
                  <c:v>3.52</c:v>
                </c:pt>
                <c:pt idx="3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63-477E-AAAC-6694EFB61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3434831"/>
        <c:axId val="1463437327"/>
      </c:barChart>
      <c:catAx>
        <c:axId val="1463434831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437327"/>
        <c:crosses val="autoZero"/>
        <c:auto val="1"/>
        <c:lblAlgn val="ctr"/>
        <c:lblOffset val="100"/>
        <c:noMultiLvlLbl val="0"/>
      </c:catAx>
      <c:valAx>
        <c:axId val="1463437327"/>
        <c:scaling>
          <c:orientation val="minMax"/>
          <c:max val="6"/>
        </c:scaling>
        <c:delete val="1"/>
        <c:axPos val="r"/>
        <c:numFmt formatCode="General" sourceLinked="1"/>
        <c:majorTickMark val="out"/>
        <c:minorTickMark val="none"/>
        <c:tickLblPos val="nextTo"/>
        <c:crossAx val="1463434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8826-6ED5-4166-9BD8-74FB88645788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EDE3B-383D-4EDA-AF7A-D6E900998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0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1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46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3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9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1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4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9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3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6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2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CC5FC96-9047-447C-B619-36EFAD10ADF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4376F6C-5D36-4E54-8801-EEED226AEC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3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7DE8-4179-413B-9288-8BE6E94A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1800"/>
              </a:spcAft>
            </a:pPr>
            <a:r>
              <a:rPr lang="en-US" sz="6000" b="1" i="1" dirty="0">
                <a:solidFill>
                  <a:schemeClr val="bg1"/>
                </a:solidFill>
              </a:rPr>
              <a:t>Leaning into Value</a:t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4000" b="1" dirty="0"/>
              <a:t>Measuring and Monetizing Visitor Experiences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B4AB5B5-2F9F-4849-9980-665029C686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2116" y="698051"/>
            <a:ext cx="2484311" cy="11948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4C258E-1BDB-48DE-93C8-0255CB42B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557" y="567842"/>
            <a:ext cx="1743108" cy="1468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4AFE1A-0B94-476F-ADB6-D413104260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527" y="1963151"/>
            <a:ext cx="2781258" cy="7892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C18A6DB-31A2-4326-A27E-579B03D297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671" y="3071540"/>
            <a:ext cx="1904089" cy="6724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E1FFFF1-59CA-4D19-9E16-7D05A5EAE7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687" y="2263727"/>
            <a:ext cx="4730993" cy="3873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FDBB9C5-D464-45A7-8381-14C8C2B154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4336" y="3840361"/>
            <a:ext cx="1791606" cy="121196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0638BAE-A14C-4AC9-A655-799CB479B4B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3669" y="2943548"/>
            <a:ext cx="2749691" cy="946199"/>
          </a:xfrm>
          <a:prstGeom prst="rect">
            <a:avLst/>
          </a:prstGeom>
        </p:spPr>
      </p:pic>
      <p:pic>
        <p:nvPicPr>
          <p:cNvPr id="19" name="Picture 2" descr="Institute for Learning Innovation">
            <a:extLst>
              <a:ext uri="{FF2B5EF4-FFF2-40B4-BE49-F238E27FC236}">
                <a16:creationId xmlns:a16="http://schemas.microsoft.com/office/drawing/2014/main" id="{8AC6A2F6-CDD7-430B-974D-7E1A00FE1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1" y="5054791"/>
            <a:ext cx="1509712" cy="1509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id="{5C1B84A6-FCED-4B61-B14E-9361F96E3103}"/>
              </a:ext>
            </a:extLst>
          </p:cNvPr>
          <p:cNvSpPr txBox="1"/>
          <p:nvPr/>
        </p:nvSpPr>
        <p:spPr>
          <a:xfrm>
            <a:off x="425393" y="6192662"/>
            <a:ext cx="31413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AAM May </a:t>
            </a:r>
            <a:r>
              <a:rPr lang="en-US" sz="3200" dirty="0"/>
              <a:t>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A151B2-4DC0-4E00-9AB8-69EEE3E4505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24309" y="2792831"/>
            <a:ext cx="1906517" cy="12289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B2B34F4-0957-4A88-B110-935CD033A05E}"/>
              </a:ext>
            </a:extLst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902" y="4149752"/>
            <a:ext cx="3621956" cy="784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18CC050-6939-4D67-AFFB-073B467C7CCA}"/>
              </a:ext>
            </a:extLst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135" y="672201"/>
            <a:ext cx="1743108" cy="1254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1426D2-FC88-4263-84BE-855C6E660493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720" y="5157989"/>
            <a:ext cx="3729946" cy="1051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88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5BDAAE7A-177F-4691-8F07-36CBBA611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105D79-4223-B5A6-5595-C58C95F68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757" y="788487"/>
            <a:ext cx="10118229" cy="5334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7200" dirty="0">
                <a:solidFill>
                  <a:schemeClr val="accent1"/>
                </a:solidFill>
              </a:rPr>
              <a:t>Museums deliver measurable societal value by cost-effectively supporting their community’s overall personal, intellectual, social and physical well-being.  </a:t>
            </a:r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5BF82D1D-28BC-4216-A1EA-F7D9C6D1A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60A1DC48-C242-4442-822C-570436B80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7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162979C-E7A9-4C39-A324-B732E40FFB84}"/>
              </a:ext>
            </a:extLst>
          </p:cNvPr>
          <p:cNvSpPr txBox="1">
            <a:spLocks/>
          </p:cNvSpPr>
          <p:nvPr/>
        </p:nvSpPr>
        <p:spPr>
          <a:xfrm>
            <a:off x="252919" y="1085813"/>
            <a:ext cx="2947482" cy="48320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800"/>
              </a:spcAft>
            </a:pPr>
            <a:r>
              <a:rPr lang="en-US" sz="6000" b="1" i="1" dirty="0">
                <a:solidFill>
                  <a:schemeClr val="bg1"/>
                </a:solidFill>
              </a:rPr>
              <a:t>How can we </a:t>
            </a:r>
            <a:r>
              <a:rPr lang="en-US" sz="6500" b="1" i="1" dirty="0">
                <a:solidFill>
                  <a:schemeClr val="accent2"/>
                </a:solidFill>
              </a:rPr>
              <a:t>Lean into Value </a:t>
            </a:r>
            <a:r>
              <a:rPr lang="en-US" sz="6000" b="1" i="1" dirty="0">
                <a:solidFill>
                  <a:schemeClr val="bg1"/>
                </a:solidFill>
              </a:rPr>
              <a:t>moving forward?</a:t>
            </a:r>
          </a:p>
          <a:p>
            <a:pPr algn="ctr">
              <a:spcAft>
                <a:spcPts val="1800"/>
              </a:spcAft>
            </a:pPr>
            <a:r>
              <a:rPr lang="en-US" sz="6000" b="1" dirty="0"/>
              <a:t>Write your Answer on the card and hand in. </a:t>
            </a:r>
            <a:br>
              <a:rPr lang="en-US" sz="6000" b="1" dirty="0">
                <a:solidFill>
                  <a:schemeClr val="bg1"/>
                </a:solidFill>
              </a:rPr>
            </a:b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C343F5-7B61-4BC8-9674-C584810DCCFC}"/>
              </a:ext>
            </a:extLst>
          </p:cNvPr>
          <p:cNvSpPr txBox="1"/>
          <p:nvPr/>
        </p:nvSpPr>
        <p:spPr>
          <a:xfrm>
            <a:off x="3520436" y="975111"/>
            <a:ext cx="8266750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In what ways will what you heard today influence your work? Shorter-term/day to day? Longer term/ strategic? </a:t>
            </a:r>
            <a:endParaRPr lang="en-US" sz="3600" dirty="0"/>
          </a:p>
          <a:p>
            <a:pPr lvl="0"/>
            <a:endParaRPr lang="en-US" sz="2000" dirty="0"/>
          </a:p>
          <a:p>
            <a:pPr marL="742950" lvl="0" indent="-742950">
              <a:buFont typeface="+mj-lt"/>
              <a:buAutoNum type="arabicPeriod" startAt="2"/>
            </a:pPr>
            <a:r>
              <a:rPr lang="en-US" sz="3600" b="1" dirty="0"/>
              <a:t>How can we better promote the  well-being benefits museums create? How can we extend those benefits (from days to weeks or months)?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1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162979C-E7A9-4C39-A324-B732E40FFB84}"/>
              </a:ext>
            </a:extLst>
          </p:cNvPr>
          <p:cNvSpPr txBox="1">
            <a:spLocks/>
          </p:cNvSpPr>
          <p:nvPr/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b="0" kern="1200" spc="-1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800"/>
              </a:spcAft>
            </a:pPr>
            <a:r>
              <a:rPr lang="en-US" sz="6000" b="1" i="1" dirty="0">
                <a:solidFill>
                  <a:schemeClr val="bg1"/>
                </a:solidFill>
              </a:rPr>
              <a:t>Answer for </a:t>
            </a:r>
            <a:r>
              <a:rPr lang="en-US" sz="6000" b="1" i="1" dirty="0" err="1">
                <a:solidFill>
                  <a:schemeClr val="bg1"/>
                </a:solidFill>
              </a:rPr>
              <a:t>YOURSELFbased</a:t>
            </a:r>
            <a:r>
              <a:rPr lang="en-US" sz="6000" b="1" i="1" dirty="0">
                <a:solidFill>
                  <a:schemeClr val="bg1"/>
                </a:solidFill>
              </a:rPr>
              <a:t> on the last museum you visited just for enjoyment.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41B572-5441-4A3E-BFD0-6F7E544A3A7C}"/>
              </a:ext>
            </a:extLst>
          </p:cNvPr>
          <p:cNvSpPr txBox="1"/>
          <p:nvPr/>
        </p:nvSpPr>
        <p:spPr>
          <a:xfrm>
            <a:off x="3556156" y="34604"/>
            <a:ext cx="8098288" cy="71558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en-US" sz="3000" b="1" dirty="0"/>
              <a:t>Did your visit allow you to satisfy your curiosity about one or more topics you find really interesting or important?  YES or NO?</a:t>
            </a:r>
          </a:p>
          <a:p>
            <a:r>
              <a:rPr lang="en-US" sz="2800" dirty="0"/>
              <a:t>If yes, for how long did that feeling of curiosity last?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An hour or two?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day?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week?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Two weeks or more?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month or more?</a:t>
            </a:r>
          </a:p>
          <a:p>
            <a:pPr lvl="0"/>
            <a:r>
              <a:rPr lang="en-US" sz="3000" b="1" dirty="0"/>
              <a:t>Did your visit allow you to see things you do not usually get to see?  YES or NO?</a:t>
            </a:r>
          </a:p>
          <a:p>
            <a:r>
              <a:rPr lang="en-US" sz="2800" dirty="0"/>
              <a:t>If yes, how long did the memory of those things last?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An hour or two?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day?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week?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Two weeks or more?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A month or more?</a:t>
            </a: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75326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2D93F8-02A8-6AED-BCD1-58EE825A097E}"/>
              </a:ext>
            </a:extLst>
          </p:cNvPr>
          <p:cNvSpPr/>
          <p:nvPr/>
        </p:nvSpPr>
        <p:spPr>
          <a:xfrm>
            <a:off x="11954" y="723149"/>
            <a:ext cx="2342778" cy="270585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>
                <a:highlight>
                  <a:srgbClr val="FF0000"/>
                </a:highlight>
              </a:rPr>
              <a:t>Fact:</a:t>
            </a:r>
            <a:r>
              <a:rPr lang="en-US" sz="2800" b="1" dirty="0"/>
              <a:t> Millions of people visit museums, if didn’t have  value, wouldn’t visit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49D8F5-352A-A4A2-B230-34369E0ABC4B}"/>
              </a:ext>
            </a:extLst>
          </p:cNvPr>
          <p:cNvSpPr/>
          <p:nvPr/>
        </p:nvSpPr>
        <p:spPr>
          <a:xfrm>
            <a:off x="2469776" y="723149"/>
            <a:ext cx="2342778" cy="2705851"/>
          </a:xfrm>
          <a:prstGeom prst="rect">
            <a:avLst/>
          </a:prstGeom>
          <a:solidFill>
            <a:srgbClr val="485D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>
                <a:highlight>
                  <a:srgbClr val="FF0000"/>
                </a:highlight>
              </a:rPr>
              <a:t>Research:</a:t>
            </a:r>
          </a:p>
          <a:p>
            <a:pPr algn="ctr"/>
            <a:r>
              <a:rPr lang="en-US" sz="2800" b="1" dirty="0"/>
              <a:t>Visiting museums creates memories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A97E71-BCA4-39CB-B90F-D1C2FE1E3A37}"/>
              </a:ext>
            </a:extLst>
          </p:cNvPr>
          <p:cNvSpPr/>
          <p:nvPr/>
        </p:nvSpPr>
        <p:spPr>
          <a:xfrm>
            <a:off x="4927598" y="723149"/>
            <a:ext cx="2342778" cy="2705851"/>
          </a:xfrm>
          <a:prstGeom prst="rect">
            <a:avLst/>
          </a:prstGeom>
          <a:solidFill>
            <a:srgbClr val="485D1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>
                <a:highlight>
                  <a:srgbClr val="FF0000"/>
                </a:highlight>
              </a:rPr>
              <a:t>Research:</a:t>
            </a:r>
          </a:p>
          <a:p>
            <a:pPr algn="ctr"/>
            <a:r>
              <a:rPr lang="en-US" sz="2800" b="1" dirty="0"/>
              <a:t>People remember things they perceive as meaningful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7E35F0-AD08-D318-D43A-C0399D3221ED}"/>
              </a:ext>
            </a:extLst>
          </p:cNvPr>
          <p:cNvSpPr/>
          <p:nvPr/>
        </p:nvSpPr>
        <p:spPr>
          <a:xfrm>
            <a:off x="9843242" y="723149"/>
            <a:ext cx="2342778" cy="2705851"/>
          </a:xfrm>
          <a:prstGeom prst="rect">
            <a:avLst/>
          </a:prstGeom>
          <a:solidFill>
            <a:schemeClr val="accent3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highlight>
                  <a:srgbClr val="FF0000"/>
                </a:highlight>
              </a:rPr>
              <a:t>Assumption: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highlight>
                  <a:srgbClr val="FF0000"/>
                </a:highlight>
              </a:rPr>
              <a:t>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Museum experiences enhance visitors’   well-being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8793D8-A770-8D8D-F6CC-B6771FF546D6}"/>
              </a:ext>
            </a:extLst>
          </p:cNvPr>
          <p:cNvSpPr/>
          <p:nvPr/>
        </p:nvSpPr>
        <p:spPr>
          <a:xfrm>
            <a:off x="7385420" y="723149"/>
            <a:ext cx="2342778" cy="2705851"/>
          </a:xfrm>
          <a:prstGeom prst="rect">
            <a:avLst/>
          </a:prstGeom>
          <a:solidFill>
            <a:srgbClr val="485D1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>
                <a:highlight>
                  <a:srgbClr val="FF0000"/>
                </a:highlight>
              </a:rPr>
              <a:t>Research:</a:t>
            </a:r>
          </a:p>
          <a:p>
            <a:pPr algn="ctr"/>
            <a:r>
              <a:rPr lang="en-US" sz="2800" b="1" dirty="0"/>
              <a:t>Meaningful-ness is an indicator of well-being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C425EB-F25E-F9B9-F2BD-5F33714259AC}"/>
              </a:ext>
            </a:extLst>
          </p:cNvPr>
          <p:cNvSpPr/>
          <p:nvPr/>
        </p:nvSpPr>
        <p:spPr>
          <a:xfrm>
            <a:off x="0" y="0"/>
            <a:ext cx="12192000" cy="7231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THEORY IN BRIEF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7EAE34-0965-75A7-643F-EB92295B3261}"/>
              </a:ext>
            </a:extLst>
          </p:cNvPr>
          <p:cNvSpPr/>
          <p:nvPr/>
        </p:nvSpPr>
        <p:spPr>
          <a:xfrm>
            <a:off x="11954" y="3498576"/>
            <a:ext cx="12180045" cy="16141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By MEASURING and better UNDERSTANDING the VALUE of enhanced WELL-BEING created by museum experiences, </a:t>
            </a:r>
          </a:p>
          <a:p>
            <a:pPr algn="ctr"/>
            <a:r>
              <a:rPr lang="en-US" sz="3200" b="1" dirty="0"/>
              <a:t>IT SHOULD BE POSSIBLE TO: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E0E0C63-4B4E-E1C5-AB86-2250AC311FEC}"/>
              </a:ext>
            </a:extLst>
          </p:cNvPr>
          <p:cNvSpPr txBox="1">
            <a:spLocks/>
          </p:cNvSpPr>
          <p:nvPr/>
        </p:nvSpPr>
        <p:spPr>
          <a:xfrm>
            <a:off x="90538" y="5045288"/>
            <a:ext cx="12075271" cy="133682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arenR"/>
            </a:pPr>
            <a:r>
              <a:rPr lang="en-US" sz="3200" dirty="0"/>
              <a:t>Quantify museum value in ways speak to policy makers, e.g., </a:t>
            </a:r>
            <a:r>
              <a:rPr lang="en-US" sz="4000" dirty="0"/>
              <a:t>$$$</a:t>
            </a:r>
          </a:p>
          <a:p>
            <a:pPr marL="514350" indent="-514350">
              <a:buAutoNum type="arabicParenR"/>
            </a:pPr>
            <a:r>
              <a:rPr lang="en-US" sz="3200" dirty="0"/>
              <a:t>Know how to </a:t>
            </a:r>
            <a:r>
              <a:rPr lang="en-US" sz="3200"/>
              <a:t>enhance value </a:t>
            </a:r>
            <a:r>
              <a:rPr lang="en-US" sz="3200" dirty="0"/>
              <a:t>for current visitors </a:t>
            </a:r>
          </a:p>
          <a:p>
            <a:pPr marL="514350" indent="-514350">
              <a:buAutoNum type="arabicParenR"/>
            </a:pPr>
            <a:r>
              <a:rPr lang="en-US" sz="3200" dirty="0"/>
              <a:t>Extend that value to others not currently served by museums 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673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5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D88296-FC7C-9E9E-2937-A34A00F76483}"/>
              </a:ext>
            </a:extLst>
          </p:cNvPr>
          <p:cNvSpPr/>
          <p:nvPr/>
        </p:nvSpPr>
        <p:spPr>
          <a:xfrm>
            <a:off x="306624" y="1911927"/>
            <a:ext cx="2834640" cy="4638502"/>
          </a:xfrm>
          <a:prstGeom prst="rect">
            <a:avLst/>
          </a:prstGeom>
          <a:solidFill>
            <a:srgbClr val="D9F1F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Ins="91440" bIns="45720" rtlCol="0" anchor="t"/>
          <a:lstStyle/>
          <a:p>
            <a:pPr algn="ctr"/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Personal</a:t>
            </a:r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</a:p>
          <a:p>
            <a:pPr algn="ctr"/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Well-Being</a:t>
            </a:r>
            <a:endParaRPr lang="en-US" sz="3200" b="1" dirty="0"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Feels 'special’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Sense of awe and/or amazement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See things do not usually see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Feelings of happiness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AA1EFC-278C-03F2-5375-173D2236E6BE}"/>
              </a:ext>
            </a:extLst>
          </p:cNvPr>
          <p:cNvSpPr/>
          <p:nvPr/>
        </p:nvSpPr>
        <p:spPr>
          <a:xfrm>
            <a:off x="3252964" y="1911926"/>
            <a:ext cx="2834640" cy="4638501"/>
          </a:xfrm>
          <a:prstGeom prst="rect">
            <a:avLst/>
          </a:prstGeom>
          <a:solidFill>
            <a:srgbClr val="D9F1F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Ins="91440" bIns="45720" rtlCol="0" anchor="t"/>
          <a:lstStyle/>
          <a:p>
            <a:pPr algn="ctr"/>
            <a:r>
              <a:rPr lang="en-US" sz="3200" b="1" u="sng" dirty="0">
                <a:solidFill>
                  <a:schemeClr val="accent1">
                    <a:lumMod val="75000"/>
                  </a:schemeClr>
                </a:solidFill>
                <a:latin typeface="Calibri"/>
                <a:cs typeface="Calibri"/>
              </a:rPr>
              <a:t>Intellectual</a:t>
            </a:r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Well-Being</a:t>
            </a:r>
            <a:endParaRPr lang="en-US" sz="32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Discover new things about self and the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Satisfy curiosity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Learn and see new perspectives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Sense of choice and control</a:t>
            </a:r>
            <a:r>
              <a:rPr lang="en-US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7C916B-AEA0-E620-9AB8-8ADE483F3C29}"/>
              </a:ext>
            </a:extLst>
          </p:cNvPr>
          <p:cNvSpPr/>
          <p:nvPr/>
        </p:nvSpPr>
        <p:spPr>
          <a:xfrm>
            <a:off x="6199304" y="1911927"/>
            <a:ext cx="2834640" cy="4638500"/>
          </a:xfrm>
          <a:prstGeom prst="rect">
            <a:avLst/>
          </a:prstGeom>
          <a:solidFill>
            <a:srgbClr val="D9F1F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Ins="91440" bIns="45720" rtlCol="0" anchor="t"/>
          <a:lstStyle/>
          <a:p>
            <a:pPr algn="ctr"/>
            <a:r>
              <a:rPr lang="en-US" sz="32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rPr>
              <a:t>Social</a:t>
            </a:r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</a:p>
          <a:p>
            <a:pPr algn="ctr"/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Well-Being</a:t>
            </a:r>
            <a:endParaRPr lang="en-US" sz="32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Support learning and joy of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Builds positive relationships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Forges awareness and sense of connection with others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6B73D4-60D3-9460-3B4D-1C283797E6D3}"/>
              </a:ext>
            </a:extLst>
          </p:cNvPr>
          <p:cNvSpPr/>
          <p:nvPr/>
        </p:nvSpPr>
        <p:spPr>
          <a:xfrm>
            <a:off x="9145643" y="1911927"/>
            <a:ext cx="2834640" cy="4638500"/>
          </a:xfrm>
          <a:prstGeom prst="rect">
            <a:avLst/>
          </a:prstGeom>
          <a:solidFill>
            <a:srgbClr val="D9F1F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82880" rIns="91440" bIns="45720" rtlCol="0" anchor="t"/>
          <a:lstStyle/>
          <a:p>
            <a:pPr algn="ctr"/>
            <a:r>
              <a:rPr lang="en-US" sz="3200" b="1" i="0" u="sng" dirty="0">
                <a:solidFill>
                  <a:schemeClr val="accent1">
                    <a:lumMod val="75000"/>
                  </a:schemeClr>
                </a:solidFill>
                <a:effectLst/>
                <a:latin typeface="Calibri"/>
                <a:cs typeface="Calibri"/>
              </a:rPr>
              <a:t>Physical</a:t>
            </a:r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</a:p>
          <a:p>
            <a:pPr algn="ctr"/>
            <a:r>
              <a:rPr lang="en-US" sz="3200" b="1" i="0" u="sng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Well-Being</a:t>
            </a:r>
            <a:endParaRPr lang="en-US" sz="32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Allow switching-off/decompress/ de-stress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Feel safe and security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Refreshes and helps to feel calm and relaxed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73BFD1-03DA-4886-C27A-B9EB56F306F1}"/>
              </a:ext>
            </a:extLst>
          </p:cNvPr>
          <p:cNvSpPr/>
          <p:nvPr/>
        </p:nvSpPr>
        <p:spPr>
          <a:xfrm>
            <a:off x="324945" y="166255"/>
            <a:ext cx="11673657" cy="157814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000" dirty="0"/>
              <a:t>Museum Experiences Enhance Visitor’s Feelings of Well-Being in Each of 4 Tested Dimensions</a:t>
            </a:r>
          </a:p>
        </p:txBody>
      </p:sp>
    </p:spTree>
    <p:extLst>
      <p:ext uri="{BB962C8B-B14F-4D97-AF65-F5344CB8AC3E}">
        <p14:creationId xmlns:p14="http://schemas.microsoft.com/office/powerpoint/2010/main" val="307003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1C5E16C-2247-0315-2868-50FCC880E662}"/>
              </a:ext>
            </a:extLst>
          </p:cNvPr>
          <p:cNvSpPr txBox="1"/>
          <p:nvPr/>
        </p:nvSpPr>
        <p:spPr>
          <a:xfrm>
            <a:off x="3464716" y="940693"/>
            <a:ext cx="8543925" cy="31700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/>
              <a:t>ILI </a:t>
            </a:r>
            <a:r>
              <a:rPr lang="en-US" sz="3200" dirty="0"/>
              <a:t>worked with </a:t>
            </a:r>
            <a:r>
              <a:rPr lang="en-US" sz="3200" b="1" dirty="0"/>
              <a:t>11 Mid-Sized U.S. Art Museums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Barnes Foundation, Cleveland Museum of Art, Denver Art Museum, Hillwood Museum and Gardens, Museum of Fine Arts, Houston, Milwaukee Art Museum, Nelson-Atkins Museum of Art, New Orleans Museum of Art, Oakland Museum of California, Saint Louis Art Museum, and The Walters Art Museum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5C5520-0648-9748-646A-C0FA8386F19B}"/>
              </a:ext>
            </a:extLst>
          </p:cNvPr>
          <p:cNvSpPr txBox="1"/>
          <p:nvPr/>
        </p:nvSpPr>
        <p:spPr>
          <a:xfrm>
            <a:off x="3514724" y="4254423"/>
            <a:ext cx="8677276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/>
              <a:t>Conducted large-scale research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Recruited a random sample of </a:t>
            </a:r>
            <a:r>
              <a:rPr lang="en-US" sz="2800" b="1" dirty="0"/>
              <a:t>1,942 visitors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3 quantitative surveys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623D26-3B84-9A0A-1983-E360FDC8848A}"/>
              </a:ext>
            </a:extLst>
          </p:cNvPr>
          <p:cNvSpPr txBox="1"/>
          <p:nvPr/>
        </p:nvSpPr>
        <p:spPr>
          <a:xfrm>
            <a:off x="1050990" y="1886090"/>
            <a:ext cx="15769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WHO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16D6C4-9ECF-EBBF-C4D1-C6735478719E}"/>
              </a:ext>
            </a:extLst>
          </p:cNvPr>
          <p:cNvSpPr/>
          <p:nvPr/>
        </p:nvSpPr>
        <p:spPr>
          <a:xfrm>
            <a:off x="459533" y="1539262"/>
            <a:ext cx="2802716" cy="1463040"/>
          </a:xfrm>
          <a:prstGeom prst="rect">
            <a:avLst/>
          </a:prstGeom>
          <a:noFill/>
          <a:ln>
            <a:solidFill>
              <a:srgbClr val="40BA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3D33C5-0732-932A-CC8F-EC564C33145A}"/>
              </a:ext>
            </a:extLst>
          </p:cNvPr>
          <p:cNvSpPr txBox="1"/>
          <p:nvPr/>
        </p:nvSpPr>
        <p:spPr>
          <a:xfrm>
            <a:off x="778671" y="4582744"/>
            <a:ext cx="2000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50000"/>
                  </a:schemeClr>
                </a:solidFill>
              </a:rPr>
              <a:t>WHAT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8232D6-2FED-6887-6D54-526663A794C5}"/>
              </a:ext>
            </a:extLst>
          </p:cNvPr>
          <p:cNvSpPr/>
          <p:nvPr/>
        </p:nvSpPr>
        <p:spPr>
          <a:xfrm>
            <a:off x="452385" y="4221637"/>
            <a:ext cx="2802716" cy="146304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FE991C-5930-402F-9218-A34ECFD3D4A1}"/>
              </a:ext>
            </a:extLst>
          </p:cNvPr>
          <p:cNvSpPr txBox="1"/>
          <p:nvPr/>
        </p:nvSpPr>
        <p:spPr>
          <a:xfrm>
            <a:off x="49879" y="206860"/>
            <a:ext cx="1212294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/>
              <a:t>RQ: How do we </a:t>
            </a:r>
            <a:r>
              <a:rPr lang="en-US" sz="3200" b="1" dirty="0"/>
              <a:t>quantify</a:t>
            </a:r>
            <a:r>
              <a:rPr lang="en-US" sz="3200" dirty="0"/>
              <a:t> the perceived value of a museum experience?</a:t>
            </a:r>
          </a:p>
        </p:txBody>
      </p:sp>
    </p:spTree>
    <p:extLst>
      <p:ext uri="{BB962C8B-B14F-4D97-AF65-F5344CB8AC3E}">
        <p14:creationId xmlns:p14="http://schemas.microsoft.com/office/powerpoint/2010/main" val="393220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E38D6B-6964-A9DD-54E2-2ADB12F2CD8A}"/>
              </a:ext>
            </a:extLst>
          </p:cNvPr>
          <p:cNvSpPr/>
          <p:nvPr/>
        </p:nvSpPr>
        <p:spPr>
          <a:xfrm>
            <a:off x="697270" y="2008689"/>
            <a:ext cx="2926080" cy="392042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100" b="1" i="1" dirty="0"/>
              <a:t>Survey 1</a:t>
            </a:r>
          </a:p>
          <a:p>
            <a:pPr algn="ctr"/>
            <a:r>
              <a:rPr lang="en-US" sz="3100" b="1" dirty="0"/>
              <a:t>Did you perceive you had a well-being-related benefit, if so, how long did it  last? (n=685)</a:t>
            </a:r>
            <a:endParaRPr lang="en-US" sz="3100" dirty="0"/>
          </a:p>
        </p:txBody>
      </p:sp>
      <p:pic>
        <p:nvPicPr>
          <p:cNvPr id="6" name="Graphic 5" descr="Add with solid fill">
            <a:extLst>
              <a:ext uri="{FF2B5EF4-FFF2-40B4-BE49-F238E27FC236}">
                <a16:creationId xmlns:a16="http://schemas.microsoft.com/office/drawing/2014/main" id="{FBEE8104-F6F9-7C33-D1E9-20C467569B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4064">
            <a:off x="3715191" y="3603012"/>
            <a:ext cx="674059" cy="6740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9AA52F4-ABFD-1088-7577-A03989867D0B}"/>
              </a:ext>
            </a:extLst>
          </p:cNvPr>
          <p:cNvSpPr/>
          <p:nvPr/>
        </p:nvSpPr>
        <p:spPr>
          <a:xfrm>
            <a:off x="4551074" y="2008689"/>
            <a:ext cx="2926080" cy="39204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100" b="1" i="1" dirty="0"/>
              <a:t>Survey 2</a:t>
            </a:r>
          </a:p>
          <a:p>
            <a:pPr algn="ctr"/>
            <a:r>
              <a:rPr lang="en-US" sz="3100" b="1" dirty="0"/>
              <a:t>How valuable (in dollars) do you perceive these well-being-related benefits are to you? (n=410)</a:t>
            </a:r>
          </a:p>
          <a:p>
            <a:pPr algn="ctr"/>
            <a:endParaRPr lang="en-US" dirty="0"/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F5228753-6E84-DDA2-F9C1-4C50BAA9DA84}"/>
              </a:ext>
            </a:extLst>
          </p:cNvPr>
          <p:cNvSpPr/>
          <p:nvPr/>
        </p:nvSpPr>
        <p:spPr>
          <a:xfrm>
            <a:off x="7635928" y="3681626"/>
            <a:ext cx="569447" cy="531118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7A8F20-0115-A343-B33F-8370E746DA01}"/>
              </a:ext>
            </a:extLst>
          </p:cNvPr>
          <p:cNvSpPr/>
          <p:nvPr/>
        </p:nvSpPr>
        <p:spPr>
          <a:xfrm>
            <a:off x="8404877" y="2008689"/>
            <a:ext cx="2926080" cy="392042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(Average) Perceived VALUE (in dollars)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of a single museum visit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71D97-5D7A-1359-61B6-7F2E20EBAA2B}"/>
              </a:ext>
            </a:extLst>
          </p:cNvPr>
          <p:cNvSpPr txBox="1"/>
          <p:nvPr/>
        </p:nvSpPr>
        <p:spPr>
          <a:xfrm>
            <a:off x="108069" y="271119"/>
            <a:ext cx="12701850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/>
              <a:t>Research Approach:</a:t>
            </a:r>
          </a:p>
          <a:p>
            <a:pPr marL="742950" indent="-460375">
              <a:buFont typeface="Arial" panose="020B0604020202020204" pitchFamily="34" charset="0"/>
              <a:buChar char="•"/>
            </a:pPr>
            <a:r>
              <a:rPr lang="en-US" sz="3200" b="1" dirty="0"/>
              <a:t>Random sample visitors, immediate short motivation survey</a:t>
            </a:r>
          </a:p>
          <a:p>
            <a:pPr marL="742950" indent="-460375">
              <a:buFont typeface="Arial" panose="020B0604020202020204" pitchFamily="34" charset="0"/>
              <a:buChar char="•"/>
            </a:pPr>
            <a:r>
              <a:rPr lang="en-US" sz="3200" b="1" dirty="0"/>
              <a:t>One month later, randomly sent 1 of 2 longer surveys</a:t>
            </a:r>
          </a:p>
          <a:p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A1A89-9374-436C-83DE-C92E6DEF837B}"/>
              </a:ext>
            </a:extLst>
          </p:cNvPr>
          <p:cNvSpPr txBox="1"/>
          <p:nvPr/>
        </p:nvSpPr>
        <p:spPr>
          <a:xfrm>
            <a:off x="1767804" y="6074267"/>
            <a:ext cx="946932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/>
              <a:t>Research Limitations: 21% response rate, 75% white</a:t>
            </a:r>
          </a:p>
        </p:txBody>
      </p:sp>
    </p:spTree>
    <p:extLst>
      <p:ext uri="{BB962C8B-B14F-4D97-AF65-F5344CB8AC3E}">
        <p14:creationId xmlns:p14="http://schemas.microsoft.com/office/powerpoint/2010/main" val="306066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AF42C3EC-EC06-3347-471B-C1DC685F876F}"/>
              </a:ext>
            </a:extLst>
          </p:cNvPr>
          <p:cNvSpPr/>
          <p:nvPr/>
        </p:nvSpPr>
        <p:spPr>
          <a:xfrm flipH="1" flipV="1">
            <a:off x="10026298" y="2031818"/>
            <a:ext cx="1882722" cy="40281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90AD74C-CF54-4E7F-6329-F396ADE0EF1B}"/>
              </a:ext>
            </a:extLst>
          </p:cNvPr>
          <p:cNvCxnSpPr>
            <a:cxnSpLocks/>
          </p:cNvCxnSpPr>
          <p:nvPr/>
        </p:nvCxnSpPr>
        <p:spPr>
          <a:xfrm flipH="1">
            <a:off x="581311" y="523571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0DCBC3-7D73-443C-3F3A-56618604D9A0}"/>
              </a:ext>
            </a:extLst>
          </p:cNvPr>
          <p:cNvCxnSpPr>
            <a:cxnSpLocks/>
          </p:cNvCxnSpPr>
          <p:nvPr/>
        </p:nvCxnSpPr>
        <p:spPr>
          <a:xfrm flipH="1">
            <a:off x="581311" y="457280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2A5947A-EA20-8140-8600-2904533F4D8E}"/>
              </a:ext>
            </a:extLst>
          </p:cNvPr>
          <p:cNvCxnSpPr>
            <a:cxnSpLocks/>
          </p:cNvCxnSpPr>
          <p:nvPr/>
        </p:nvCxnSpPr>
        <p:spPr>
          <a:xfrm flipH="1">
            <a:off x="581311" y="390989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912D9-9AB4-3094-021B-30F9CA750A5E}"/>
              </a:ext>
            </a:extLst>
          </p:cNvPr>
          <p:cNvCxnSpPr>
            <a:cxnSpLocks/>
          </p:cNvCxnSpPr>
          <p:nvPr/>
        </p:nvCxnSpPr>
        <p:spPr>
          <a:xfrm flipH="1">
            <a:off x="581311" y="589862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3E7B03-2840-51C0-D89E-EC96F2A3C76E}"/>
              </a:ext>
            </a:extLst>
          </p:cNvPr>
          <p:cNvSpPr txBox="1"/>
          <p:nvPr/>
        </p:nvSpPr>
        <p:spPr>
          <a:xfrm>
            <a:off x="581311" y="5636112"/>
            <a:ext cx="2504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1 = For no time at all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C8DD55-6F91-6128-5DA1-66DB1B971A4C}"/>
              </a:ext>
            </a:extLst>
          </p:cNvPr>
          <p:cNvSpPr txBox="1"/>
          <p:nvPr/>
        </p:nvSpPr>
        <p:spPr>
          <a:xfrm>
            <a:off x="581311" y="4959968"/>
            <a:ext cx="2785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2 = For 1-2 hours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ED1A78-D46C-4743-3B88-F9123C130D1E}"/>
              </a:ext>
            </a:extLst>
          </p:cNvPr>
          <p:cNvSpPr txBox="1"/>
          <p:nvPr/>
        </p:nvSpPr>
        <p:spPr>
          <a:xfrm>
            <a:off x="581311" y="4327135"/>
            <a:ext cx="2276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/>
              <a:t>3 = For one day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BEB5AA-F3E8-8720-EEF4-5FC3050AFB9F}"/>
              </a:ext>
            </a:extLst>
          </p:cNvPr>
          <p:cNvSpPr txBox="1"/>
          <p:nvPr/>
        </p:nvSpPr>
        <p:spPr>
          <a:xfrm>
            <a:off x="581311" y="3628570"/>
            <a:ext cx="3829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/>
              <a:t>4 = For one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AA196F-5D4B-38B9-8D9D-5C98B363E734}"/>
              </a:ext>
            </a:extLst>
          </p:cNvPr>
          <p:cNvSpPr txBox="1"/>
          <p:nvPr/>
        </p:nvSpPr>
        <p:spPr>
          <a:xfrm>
            <a:off x="581311" y="2346706"/>
            <a:ext cx="22034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i="1" dirty="0"/>
              <a:t>6 = For one month+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5002FFE-3EBF-7C8A-6C20-F7974F36C6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3911641"/>
              </p:ext>
            </p:extLst>
          </p:nvPr>
        </p:nvGraphicFramePr>
        <p:xfrm>
          <a:off x="1833705" y="2801223"/>
          <a:ext cx="7836445" cy="350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4584E7C-2789-DA59-CC28-E22593DBC659}"/>
              </a:ext>
            </a:extLst>
          </p:cNvPr>
          <p:cNvSpPr/>
          <p:nvPr/>
        </p:nvSpPr>
        <p:spPr>
          <a:xfrm>
            <a:off x="581312" y="1861694"/>
            <a:ext cx="9214516" cy="307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Average Time Duration of Well-Being Benefits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9C620A-71A1-78EC-593D-75C400FA7131}"/>
              </a:ext>
            </a:extLst>
          </p:cNvPr>
          <p:cNvSpPr txBox="1"/>
          <p:nvPr/>
        </p:nvSpPr>
        <p:spPr>
          <a:xfrm>
            <a:off x="1950603" y="45227"/>
            <a:ext cx="1011885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/>
              <a:t>FINDING: People report that they experienced benefits in all four dimensions of well-being.</a:t>
            </a:r>
            <a:r>
              <a:rPr lang="en-US" sz="3600" b="1" i="1" dirty="0"/>
              <a:t> </a:t>
            </a:r>
            <a:endParaRPr lang="en-US" sz="36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BD6F6A-66B0-0796-0BE9-F26A8E2FD8F4}"/>
              </a:ext>
            </a:extLst>
          </p:cNvPr>
          <p:cNvSpPr/>
          <p:nvPr/>
        </p:nvSpPr>
        <p:spPr>
          <a:xfrm>
            <a:off x="0" y="0"/>
            <a:ext cx="1808328" cy="137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D0C46-60DC-BCA2-3891-8D5B7380ADA8}"/>
              </a:ext>
            </a:extLst>
          </p:cNvPr>
          <p:cNvSpPr txBox="1"/>
          <p:nvPr/>
        </p:nvSpPr>
        <p:spPr>
          <a:xfrm>
            <a:off x="937203" y="116160"/>
            <a:ext cx="1437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E9B66D-7A52-FE8D-1E1B-AC221C19781B}"/>
              </a:ext>
            </a:extLst>
          </p:cNvPr>
          <p:cNvSpPr txBox="1"/>
          <p:nvPr/>
        </p:nvSpPr>
        <p:spPr>
          <a:xfrm>
            <a:off x="-40944" y="765621"/>
            <a:ext cx="1808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One month after initial museum visit</a:t>
            </a:r>
          </a:p>
        </p:txBody>
      </p:sp>
      <p:pic>
        <p:nvPicPr>
          <p:cNvPr id="33" name="Graphic 32" descr="Clock with solid fill">
            <a:extLst>
              <a:ext uri="{FF2B5EF4-FFF2-40B4-BE49-F238E27FC236}">
                <a16:creationId xmlns:a16="http://schemas.microsoft.com/office/drawing/2014/main" id="{C7262405-293F-8C0A-424A-B80C05626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578" y="57925"/>
            <a:ext cx="730586" cy="73058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EC3909-B8E1-6E0E-BAF4-B9BAEC3B9FE8}"/>
              </a:ext>
            </a:extLst>
          </p:cNvPr>
          <p:cNvCxnSpPr>
            <a:cxnSpLocks/>
          </p:cNvCxnSpPr>
          <p:nvPr/>
        </p:nvCxnSpPr>
        <p:spPr>
          <a:xfrm flipH="1">
            <a:off x="581311" y="324698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AEF4F2F-9424-5B50-4275-F1B93DFB02E8}"/>
              </a:ext>
            </a:extLst>
          </p:cNvPr>
          <p:cNvSpPr txBox="1"/>
          <p:nvPr/>
        </p:nvSpPr>
        <p:spPr>
          <a:xfrm>
            <a:off x="581311" y="3009077"/>
            <a:ext cx="273858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i="1"/>
              <a:t>5 = For two weeks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5FD8975-CA74-251A-8D92-6C2327820122}"/>
              </a:ext>
            </a:extLst>
          </p:cNvPr>
          <p:cNvCxnSpPr>
            <a:cxnSpLocks/>
          </p:cNvCxnSpPr>
          <p:nvPr/>
        </p:nvCxnSpPr>
        <p:spPr>
          <a:xfrm flipH="1">
            <a:off x="581311" y="258407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E723584-2C6E-513E-4177-92FDFAA4A3D9}"/>
              </a:ext>
            </a:extLst>
          </p:cNvPr>
          <p:cNvSpPr txBox="1"/>
          <p:nvPr/>
        </p:nvSpPr>
        <p:spPr>
          <a:xfrm>
            <a:off x="10115931" y="2245973"/>
            <a:ext cx="17099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Well-being benefits lasted  average of 2-3 days. </a:t>
            </a:r>
            <a:endParaRPr lang="en-US" sz="3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3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90AD74C-CF54-4E7F-6329-F396ADE0EF1B}"/>
              </a:ext>
            </a:extLst>
          </p:cNvPr>
          <p:cNvCxnSpPr>
            <a:cxnSpLocks/>
          </p:cNvCxnSpPr>
          <p:nvPr/>
        </p:nvCxnSpPr>
        <p:spPr>
          <a:xfrm flipH="1">
            <a:off x="581311" y="523571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0DCBC3-7D73-443C-3F3A-56618604D9A0}"/>
              </a:ext>
            </a:extLst>
          </p:cNvPr>
          <p:cNvCxnSpPr>
            <a:cxnSpLocks/>
          </p:cNvCxnSpPr>
          <p:nvPr/>
        </p:nvCxnSpPr>
        <p:spPr>
          <a:xfrm flipH="1">
            <a:off x="581311" y="457280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2A5947A-EA20-8140-8600-2904533F4D8E}"/>
              </a:ext>
            </a:extLst>
          </p:cNvPr>
          <p:cNvCxnSpPr>
            <a:cxnSpLocks/>
          </p:cNvCxnSpPr>
          <p:nvPr/>
        </p:nvCxnSpPr>
        <p:spPr>
          <a:xfrm flipH="1">
            <a:off x="581311" y="390989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912D9-9AB4-3094-021B-30F9CA750A5E}"/>
              </a:ext>
            </a:extLst>
          </p:cNvPr>
          <p:cNvCxnSpPr>
            <a:cxnSpLocks/>
          </p:cNvCxnSpPr>
          <p:nvPr/>
        </p:nvCxnSpPr>
        <p:spPr>
          <a:xfrm flipH="1">
            <a:off x="581311" y="589862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3E7B03-2840-51C0-D89E-EC96F2A3C76E}"/>
              </a:ext>
            </a:extLst>
          </p:cNvPr>
          <p:cNvSpPr txBox="1"/>
          <p:nvPr/>
        </p:nvSpPr>
        <p:spPr>
          <a:xfrm>
            <a:off x="581311" y="5636112"/>
            <a:ext cx="2504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1 = For no time at all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C8DD55-6F91-6128-5DA1-66DB1B971A4C}"/>
              </a:ext>
            </a:extLst>
          </p:cNvPr>
          <p:cNvSpPr txBox="1"/>
          <p:nvPr/>
        </p:nvSpPr>
        <p:spPr>
          <a:xfrm>
            <a:off x="581311" y="4959968"/>
            <a:ext cx="2785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2 = For 1-2 hours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ED1A78-D46C-4743-3B88-F9123C130D1E}"/>
              </a:ext>
            </a:extLst>
          </p:cNvPr>
          <p:cNvSpPr txBox="1"/>
          <p:nvPr/>
        </p:nvSpPr>
        <p:spPr>
          <a:xfrm>
            <a:off x="581311" y="4327135"/>
            <a:ext cx="2276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/>
              <a:t>3 = For one day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BEB5AA-F3E8-8720-EEF4-5FC3050AFB9F}"/>
              </a:ext>
            </a:extLst>
          </p:cNvPr>
          <p:cNvSpPr txBox="1"/>
          <p:nvPr/>
        </p:nvSpPr>
        <p:spPr>
          <a:xfrm>
            <a:off x="581311" y="3628570"/>
            <a:ext cx="3829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/>
              <a:t>4 = For one week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AA196F-5D4B-38B9-8D9D-5C98B363E734}"/>
              </a:ext>
            </a:extLst>
          </p:cNvPr>
          <p:cNvSpPr txBox="1"/>
          <p:nvPr/>
        </p:nvSpPr>
        <p:spPr>
          <a:xfrm>
            <a:off x="581311" y="2346706"/>
            <a:ext cx="220345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i="1" dirty="0"/>
              <a:t>6 = For one month+</a:t>
            </a:r>
          </a:p>
        </p:txBody>
      </p:sp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F5002FFE-3EBF-7C8A-6C20-F7974F36C672}"/>
              </a:ext>
            </a:extLst>
          </p:cNvPr>
          <p:cNvGraphicFramePr/>
          <p:nvPr/>
        </p:nvGraphicFramePr>
        <p:xfrm>
          <a:off x="1833705" y="2801223"/>
          <a:ext cx="7836445" cy="3506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4584E7C-2789-DA59-CC28-E22593DBC659}"/>
              </a:ext>
            </a:extLst>
          </p:cNvPr>
          <p:cNvSpPr/>
          <p:nvPr/>
        </p:nvSpPr>
        <p:spPr>
          <a:xfrm>
            <a:off x="581312" y="1861694"/>
            <a:ext cx="9214516" cy="30749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Average Perceived Value of Well-Being Benefits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9C620A-71A1-78EC-593D-75C400FA7131}"/>
              </a:ext>
            </a:extLst>
          </p:cNvPr>
          <p:cNvSpPr txBox="1"/>
          <p:nvPr/>
        </p:nvSpPr>
        <p:spPr>
          <a:xfrm>
            <a:off x="1950603" y="45227"/>
            <a:ext cx="10118855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/>
              <a:t>FINDING: People perceived that the value of museum experience outcomes were significantly greater than what they pay to visit a museum 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BD6F6A-66B0-0796-0BE9-F26A8E2FD8F4}"/>
              </a:ext>
            </a:extLst>
          </p:cNvPr>
          <p:cNvSpPr/>
          <p:nvPr/>
        </p:nvSpPr>
        <p:spPr>
          <a:xfrm>
            <a:off x="0" y="0"/>
            <a:ext cx="1808328" cy="137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D0C46-60DC-BCA2-3891-8D5B7380ADA8}"/>
              </a:ext>
            </a:extLst>
          </p:cNvPr>
          <p:cNvSpPr txBox="1"/>
          <p:nvPr/>
        </p:nvSpPr>
        <p:spPr>
          <a:xfrm>
            <a:off x="937203" y="116160"/>
            <a:ext cx="1437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TIMING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E9B66D-7A52-FE8D-1E1B-AC221C19781B}"/>
              </a:ext>
            </a:extLst>
          </p:cNvPr>
          <p:cNvSpPr txBox="1"/>
          <p:nvPr/>
        </p:nvSpPr>
        <p:spPr>
          <a:xfrm>
            <a:off x="-40944" y="765621"/>
            <a:ext cx="1808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/>
              <a:t>One month after initial museum visit</a:t>
            </a:r>
          </a:p>
        </p:txBody>
      </p:sp>
      <p:pic>
        <p:nvPicPr>
          <p:cNvPr id="33" name="Graphic 32" descr="Clock with solid fill">
            <a:extLst>
              <a:ext uri="{FF2B5EF4-FFF2-40B4-BE49-F238E27FC236}">
                <a16:creationId xmlns:a16="http://schemas.microsoft.com/office/drawing/2014/main" id="{C7262405-293F-8C0A-424A-B80C05626A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3578" y="57925"/>
            <a:ext cx="730586" cy="73058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EC3909-B8E1-6E0E-BAF4-B9BAEC3B9FE8}"/>
              </a:ext>
            </a:extLst>
          </p:cNvPr>
          <p:cNvCxnSpPr>
            <a:cxnSpLocks/>
          </p:cNvCxnSpPr>
          <p:nvPr/>
        </p:nvCxnSpPr>
        <p:spPr>
          <a:xfrm flipH="1">
            <a:off x="581311" y="324698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AEF4F2F-9424-5B50-4275-F1B93DFB02E8}"/>
              </a:ext>
            </a:extLst>
          </p:cNvPr>
          <p:cNvSpPr txBox="1"/>
          <p:nvPr/>
        </p:nvSpPr>
        <p:spPr>
          <a:xfrm>
            <a:off x="581311" y="3009077"/>
            <a:ext cx="273858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i="1"/>
              <a:t>5 = For two weeks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5FD8975-CA74-251A-8D92-6C2327820122}"/>
              </a:ext>
            </a:extLst>
          </p:cNvPr>
          <p:cNvCxnSpPr>
            <a:cxnSpLocks/>
          </p:cNvCxnSpPr>
          <p:nvPr/>
        </p:nvCxnSpPr>
        <p:spPr>
          <a:xfrm flipH="1">
            <a:off x="581311" y="2584073"/>
            <a:ext cx="9052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55A4EFB-D0F9-A630-17F7-2FE0F8E6A5BB}"/>
              </a:ext>
            </a:extLst>
          </p:cNvPr>
          <p:cNvSpPr/>
          <p:nvPr/>
        </p:nvSpPr>
        <p:spPr>
          <a:xfrm>
            <a:off x="2050254" y="3336132"/>
            <a:ext cx="1589301" cy="49271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$270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15CBD7-181F-5CA3-54D7-6D03D6A89A26}"/>
              </a:ext>
            </a:extLst>
          </p:cNvPr>
          <p:cNvSpPr/>
          <p:nvPr/>
        </p:nvSpPr>
        <p:spPr>
          <a:xfrm>
            <a:off x="4014788" y="3466777"/>
            <a:ext cx="1648547" cy="55191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$227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BB7E41-8321-1CCC-18FB-510965C30867}"/>
              </a:ext>
            </a:extLst>
          </p:cNvPr>
          <p:cNvSpPr/>
          <p:nvPr/>
        </p:nvSpPr>
        <p:spPr>
          <a:xfrm>
            <a:off x="5914446" y="3561702"/>
            <a:ext cx="1622210" cy="62393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$208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0B308C-D5AD-2F1E-46CA-F9418A7AF7EB}"/>
              </a:ext>
            </a:extLst>
          </p:cNvPr>
          <p:cNvSpPr/>
          <p:nvPr/>
        </p:nvSpPr>
        <p:spPr>
          <a:xfrm>
            <a:off x="7844418" y="3656628"/>
            <a:ext cx="1622210" cy="5067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$200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0B2C1-8572-CCCF-42A3-81515E2E9E0D}"/>
              </a:ext>
            </a:extLst>
          </p:cNvPr>
          <p:cNvSpPr/>
          <p:nvPr/>
        </p:nvSpPr>
        <p:spPr>
          <a:xfrm>
            <a:off x="2290666" y="2626925"/>
            <a:ext cx="7075571" cy="55762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Sum = $905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056EC7-A881-4177-8B33-13B108897765}"/>
              </a:ext>
            </a:extLst>
          </p:cNvPr>
          <p:cNvSpPr/>
          <p:nvPr/>
        </p:nvSpPr>
        <p:spPr>
          <a:xfrm flipH="1" flipV="1">
            <a:off x="10026298" y="2031818"/>
            <a:ext cx="1882722" cy="40281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4B1861-2799-4B9B-86D9-64E8E133903A}"/>
              </a:ext>
            </a:extLst>
          </p:cNvPr>
          <p:cNvSpPr txBox="1"/>
          <p:nvPr/>
        </p:nvSpPr>
        <p:spPr>
          <a:xfrm>
            <a:off x="10107617" y="2578482"/>
            <a:ext cx="17930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/>
              <a:t>Value of </a:t>
            </a:r>
          </a:p>
          <a:p>
            <a:pPr algn="ctr"/>
            <a:r>
              <a:rPr lang="en-US" sz="3400" b="1" dirty="0"/>
              <a:t> a single museum visit is </a:t>
            </a:r>
            <a:r>
              <a:rPr lang="en-US" sz="4000" b="1" dirty="0"/>
              <a:t>$905</a:t>
            </a:r>
            <a:r>
              <a:rPr lang="en-US" sz="3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690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64C16E-E6E8-4BB4-3464-3EA2CDAED1EA}"/>
              </a:ext>
            </a:extLst>
          </p:cNvPr>
          <p:cNvSpPr txBox="1"/>
          <p:nvPr/>
        </p:nvSpPr>
        <p:spPr>
          <a:xfrm>
            <a:off x="1625306" y="2250813"/>
            <a:ext cx="3807725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/>
              <a:t>Mean Total Value $325,877,925 </a:t>
            </a:r>
          </a:p>
          <a:p>
            <a:pPr algn="ctr"/>
            <a:endParaRPr lang="en-US" sz="1200" dirty="0"/>
          </a:p>
          <a:p>
            <a:pPr algn="ctr"/>
            <a:r>
              <a:rPr lang="en-US" dirty="0"/>
              <a:t>[Total perceived monetary value x average # annual visitors, 2022]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A62F95-9046-CC12-407A-91AD6ED3D8D4}"/>
              </a:ext>
            </a:extLst>
          </p:cNvPr>
          <p:cNvCxnSpPr/>
          <p:nvPr/>
        </p:nvCxnSpPr>
        <p:spPr>
          <a:xfrm>
            <a:off x="1511008" y="4100083"/>
            <a:ext cx="397832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A7FCFEF-627C-94B8-2331-FF248AF33471}"/>
              </a:ext>
            </a:extLst>
          </p:cNvPr>
          <p:cNvSpPr txBox="1"/>
          <p:nvPr/>
        </p:nvSpPr>
        <p:spPr>
          <a:xfrm>
            <a:off x="1511008" y="4232771"/>
            <a:ext cx="3978323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b="1" dirty="0"/>
              <a:t>Mean Total Cost</a:t>
            </a:r>
            <a:endParaRPr lang="en-US" sz="3200" dirty="0"/>
          </a:p>
          <a:p>
            <a:pPr algn="ctr"/>
            <a:r>
              <a:rPr lang="en-US" sz="3200" b="1" dirty="0"/>
              <a:t> $27,877,925 </a:t>
            </a:r>
            <a:endParaRPr lang="en-US" sz="3200" dirty="0"/>
          </a:p>
          <a:p>
            <a:pPr algn="ctr"/>
            <a:endParaRPr lang="en-US" dirty="0"/>
          </a:p>
          <a:p>
            <a:pPr algn="ctr"/>
            <a:r>
              <a:rPr lang="en-US" dirty="0"/>
              <a:t>[Average Total Institutional Costs, 2022]</a:t>
            </a:r>
          </a:p>
        </p:txBody>
      </p:sp>
      <p:sp>
        <p:nvSpPr>
          <p:cNvPr id="8" name="Equals 7">
            <a:extLst>
              <a:ext uri="{FF2B5EF4-FFF2-40B4-BE49-F238E27FC236}">
                <a16:creationId xmlns:a16="http://schemas.microsoft.com/office/drawing/2014/main" id="{E7775A33-C982-5E12-78A6-4CAD83F3FCAB}"/>
              </a:ext>
            </a:extLst>
          </p:cNvPr>
          <p:cNvSpPr/>
          <p:nvPr/>
        </p:nvSpPr>
        <p:spPr>
          <a:xfrm>
            <a:off x="6380385" y="3684584"/>
            <a:ext cx="757171" cy="830997"/>
          </a:xfrm>
          <a:prstGeom prst="mathEqual">
            <a:avLst/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83041E-0789-EECD-339D-4D1743EAD177}"/>
              </a:ext>
            </a:extLst>
          </p:cNvPr>
          <p:cNvSpPr txBox="1"/>
          <p:nvPr/>
        </p:nvSpPr>
        <p:spPr>
          <a:xfrm>
            <a:off x="7420497" y="3272063"/>
            <a:ext cx="3341995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$12 </a:t>
            </a:r>
            <a:r>
              <a:rPr lang="en-US" sz="3200" b="1" dirty="0">
                <a:solidFill>
                  <a:schemeClr val="accent1"/>
                </a:solidFill>
              </a:rPr>
              <a:t>VALUE </a:t>
            </a:r>
          </a:p>
          <a:p>
            <a:pPr algn="ctr"/>
            <a:r>
              <a:rPr lang="en-US" sz="3200" dirty="0"/>
              <a:t>for every</a:t>
            </a:r>
          </a:p>
          <a:p>
            <a:pPr algn="ctr"/>
            <a:r>
              <a:rPr lang="en-US" sz="4000" b="1" dirty="0">
                <a:solidFill>
                  <a:schemeClr val="accent6"/>
                </a:solidFill>
              </a:rPr>
              <a:t>$1 </a:t>
            </a:r>
            <a:r>
              <a:rPr lang="en-US" sz="3200" b="1" dirty="0">
                <a:solidFill>
                  <a:schemeClr val="accent6"/>
                </a:solidFill>
              </a:rPr>
              <a:t>SPENT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0E0F41-6CF1-6174-F5E2-72EE44146531}"/>
              </a:ext>
            </a:extLst>
          </p:cNvPr>
          <p:cNvSpPr txBox="1"/>
          <p:nvPr/>
        </p:nvSpPr>
        <p:spPr>
          <a:xfrm>
            <a:off x="0" y="675316"/>
            <a:ext cx="1219200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u="sng" dirty="0"/>
              <a:t>Cost-Benefit Analysis</a:t>
            </a:r>
          </a:p>
          <a:p>
            <a:pPr algn="ctr"/>
            <a:r>
              <a:rPr lang="en-US" sz="2800" b="1" dirty="0"/>
              <a:t>(ratio of </a:t>
            </a:r>
            <a:r>
              <a:rPr lang="en-US" sz="2800" b="1" i="1" dirty="0"/>
              <a:t>Economic Benefit </a:t>
            </a:r>
            <a:r>
              <a:rPr lang="en-US" sz="2800" b="1" dirty="0"/>
              <a:t>of museum experiences divided by </a:t>
            </a:r>
            <a:r>
              <a:rPr lang="en-US" sz="2800" b="1" i="1" dirty="0"/>
              <a:t>Operating Costs)  </a:t>
            </a:r>
          </a:p>
        </p:txBody>
      </p:sp>
    </p:spTree>
    <p:extLst>
      <p:ext uri="{BB962C8B-B14F-4D97-AF65-F5344CB8AC3E}">
        <p14:creationId xmlns:p14="http://schemas.microsoft.com/office/powerpoint/2010/main" val="261799888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13961</TotalTime>
  <Words>834</Words>
  <Application>Microsoft Office PowerPoint</Application>
  <PresentationFormat>Widescreen</PresentationFormat>
  <Paragraphs>126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Wingdings 2</vt:lpstr>
      <vt:lpstr>Frame</vt:lpstr>
      <vt:lpstr>Leaning into Value Measuring and Monetizing Visitor Experiences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Museums deliver measurable societal value by cost-effectively supporting their community’s overall personal, intellectual, social and physical well-being. 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Edland</dc:creator>
  <cp:lastModifiedBy>Cecelia Walls</cp:lastModifiedBy>
  <cp:revision>125</cp:revision>
  <dcterms:created xsi:type="dcterms:W3CDTF">2023-02-08T16:44:55Z</dcterms:created>
  <dcterms:modified xsi:type="dcterms:W3CDTF">2023-06-22T19:14:00Z</dcterms:modified>
</cp:coreProperties>
</file>